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349" autoAdjust="0"/>
    <p:restoredTop sz="94660" autoAdjust="0"/>
  </p:normalViewPr>
  <p:slideViewPr>
    <p:cSldViewPr>
      <p:cViewPr varScale="1">
        <p:scale>
          <a:sx n="64" d="100"/>
          <a:sy n="64" d="100"/>
        </p:scale>
        <p:origin x="-3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0561-C458-481D-BEA8-A51F194B5286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5DDE5-7CCE-4E1F-95B7-B2C00F135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0D2B7-47D6-4ABE-9D54-06B8767EDB98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EA9F2-5BDB-4B35-9AE6-D34E22BD9A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867D-6C12-4ADC-97F4-E2C9779215B0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1EA40-68FF-4E19-B1E7-F399B72E64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1B8EE-80AF-4BBB-98EA-9AE94DD47969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C90DD-A507-40A8-8DA7-348FF84539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2C44-3D47-4E2A-9ADD-6C253ABBC2E6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62FBE-DC72-4ABF-AB35-2B38AFB983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6B268-3B08-4678-941B-DA6DDE0FD57F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653E1-5953-4799-829B-37DDB78A4C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5E29-859C-4C77-9D17-28882C56F2EB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DC7DE-F396-4AC2-A146-C6F3B02FF6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4714B-EE86-4459-ABF9-1B3A30E671CF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81A45-26C9-449F-B063-ABC8EFC76A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F74BF-7EC1-4500-A47D-F87569F65546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F25AE-977D-4DF2-8FD1-734F68705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B0CC9-8271-46A7-BCDD-EE9C375EF9C2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1F5B1-119D-488E-A89D-BE6AACBBA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23BD-7DD9-4685-A56D-DAAF8584EABE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30B3C-439B-4D55-A7E3-982DC455D2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B79E4A-6FE3-43A7-B30B-9AD4B274CB6E}" type="datetimeFigureOut">
              <a:rPr lang="zh-CN" altLang="en-US"/>
              <a:pPr>
                <a:defRPr/>
              </a:pPr>
              <a:t>2012-8-12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A7ED45E-4886-44B0-B475-D37BA50AA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smtClean="0"/>
              <a:t>中医内科</a:t>
            </a: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1600" smtClean="0">
                <a:solidFill>
                  <a:srgbClr val="898989"/>
                </a:solidFill>
              </a:rPr>
              <a:t>梅州市中医医院内一科</a:t>
            </a:r>
          </a:p>
          <a:p>
            <a:r>
              <a:rPr lang="zh-CN" altLang="en-US" sz="1600" smtClean="0">
                <a:solidFill>
                  <a:srgbClr val="898989"/>
                </a:solidFill>
              </a:rPr>
              <a:t>侯舒成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500" smtClean="0"/>
              <a:t>实验室</a:t>
            </a:r>
            <a:r>
              <a:rPr lang="zh-CN" altLang="zh-CN" sz="2500" smtClean="0"/>
              <a:t>检查：</a:t>
            </a:r>
          </a:p>
          <a:p>
            <a:pPr>
              <a:lnSpc>
                <a:spcPct val="80000"/>
              </a:lnSpc>
            </a:pPr>
            <a:r>
              <a:rPr lang="zh-CN" altLang="zh-CN" sz="2000" smtClean="0"/>
              <a:t>血常规：</a:t>
            </a:r>
            <a:r>
              <a:rPr lang="en-US" altLang="zh-CN" sz="2000" smtClean="0"/>
              <a:t>WBC3.5x10e9</a:t>
            </a:r>
            <a:r>
              <a:rPr lang="zh-CN" altLang="zh-CN" sz="2000" smtClean="0"/>
              <a:t>，红细胞计数</a:t>
            </a:r>
            <a:r>
              <a:rPr lang="en-US" altLang="zh-CN" sz="2000" smtClean="0"/>
              <a:t>2.04x10e12</a:t>
            </a:r>
            <a:r>
              <a:rPr lang="zh-CN" altLang="zh-CN" sz="2000" smtClean="0"/>
              <a:t>，血红蛋白</a:t>
            </a:r>
            <a:r>
              <a:rPr lang="en-US" altLang="zh-CN" sz="2000" smtClean="0"/>
              <a:t>69g/l</a:t>
            </a:r>
            <a:r>
              <a:rPr lang="zh-CN" altLang="zh-CN" sz="2000" smtClean="0"/>
              <a:t>；大便潜血（</a:t>
            </a:r>
            <a:r>
              <a:rPr lang="en-US" altLang="zh-CN" sz="2000" smtClean="0"/>
              <a:t>1+</a:t>
            </a:r>
            <a:r>
              <a:rPr lang="zh-CN" altLang="zh-CN" sz="2000" smtClean="0"/>
              <a:t>）；肝功：</a:t>
            </a:r>
            <a:r>
              <a:rPr lang="en-US" altLang="zh-CN" sz="2000" smtClean="0"/>
              <a:t>LAP17u/l</a:t>
            </a:r>
            <a:r>
              <a:rPr lang="zh-CN" altLang="zh-CN" sz="2000" smtClean="0"/>
              <a:t>，</a:t>
            </a:r>
            <a:r>
              <a:rPr lang="en-US" altLang="zh-CN" sz="2000" smtClean="0"/>
              <a:t>TP54.9g/l</a:t>
            </a:r>
            <a:r>
              <a:rPr lang="zh-CN" altLang="zh-CN" sz="2000" smtClean="0"/>
              <a:t>，</a:t>
            </a:r>
            <a:r>
              <a:rPr lang="en-US" altLang="zh-CN" sz="2000" smtClean="0"/>
              <a:t>ALB34.2g/l</a:t>
            </a:r>
            <a:r>
              <a:rPr lang="zh-CN" altLang="zh-CN" sz="2000" smtClean="0"/>
              <a:t>，</a:t>
            </a:r>
            <a:r>
              <a:rPr lang="en-US" altLang="zh-CN" sz="2000" smtClean="0"/>
              <a:t>ALP33u/l</a:t>
            </a:r>
            <a:r>
              <a:rPr lang="zh-CN" altLang="zh-CN" sz="2000" smtClean="0"/>
              <a:t>，尿素氮</a:t>
            </a:r>
            <a:r>
              <a:rPr lang="en-US" altLang="zh-CN" sz="2000" smtClean="0"/>
              <a:t>2.8mmol/l</a:t>
            </a:r>
            <a:r>
              <a:rPr lang="zh-CN" altLang="zh-CN" sz="2000" smtClean="0"/>
              <a:t>。</a:t>
            </a:r>
            <a:r>
              <a:rPr lang="zh-CN" altLang="zh-CN" sz="2500" smtClean="0"/>
              <a:t> </a:t>
            </a:r>
          </a:p>
          <a:p>
            <a:pPr>
              <a:lnSpc>
                <a:spcPct val="80000"/>
              </a:lnSpc>
            </a:pPr>
            <a:r>
              <a:rPr lang="zh-CN" altLang="zh-CN" sz="2500" b="1" smtClean="0"/>
              <a:t>入院诊断</a:t>
            </a:r>
            <a:r>
              <a:rPr lang="zh-CN" altLang="zh-CN" sz="2500" smtClean="0"/>
              <a:t>：</a:t>
            </a:r>
          </a:p>
          <a:p>
            <a:pPr>
              <a:lnSpc>
                <a:spcPct val="80000"/>
              </a:lnSpc>
            </a:pPr>
            <a:r>
              <a:rPr lang="zh-CN" altLang="en-US" sz="2500" smtClean="0"/>
              <a:t>  </a:t>
            </a:r>
            <a:r>
              <a:rPr lang="zh-CN" altLang="zh-CN" sz="2500" smtClean="0"/>
              <a:t>中医诊断：血证－便血</a:t>
            </a:r>
          </a:p>
          <a:p>
            <a:pPr>
              <a:lnSpc>
                <a:spcPct val="80000"/>
              </a:lnSpc>
            </a:pPr>
            <a:r>
              <a:rPr lang="zh-CN" altLang="en-US" sz="2500" smtClean="0"/>
              <a:t>                                        </a:t>
            </a:r>
            <a:r>
              <a:rPr lang="zh-CN" altLang="zh-CN" sz="2500" smtClean="0"/>
              <a:t>热伤胃络 </a:t>
            </a:r>
          </a:p>
          <a:p>
            <a:pPr>
              <a:lnSpc>
                <a:spcPct val="80000"/>
              </a:lnSpc>
            </a:pPr>
            <a:r>
              <a:rPr lang="zh-CN" altLang="en-US" sz="2500" smtClean="0"/>
              <a:t>  </a:t>
            </a:r>
            <a:r>
              <a:rPr lang="zh-CN" altLang="zh-CN" sz="2500" smtClean="0"/>
              <a:t>西医诊断：</a:t>
            </a:r>
            <a:r>
              <a:rPr lang="en-US" altLang="zh-CN" sz="2500" smtClean="0"/>
              <a:t>1.</a:t>
            </a:r>
            <a:r>
              <a:rPr lang="zh-CN" altLang="zh-CN" sz="2500" smtClean="0"/>
              <a:t>急性上消化道出血：十二指肠球部溃疡？</a:t>
            </a:r>
          </a:p>
          <a:p>
            <a:pPr>
              <a:lnSpc>
                <a:spcPct val="80000"/>
              </a:lnSpc>
            </a:pPr>
            <a:r>
              <a:rPr lang="en-US" altLang="zh-CN" sz="2500" smtClean="0"/>
              <a:t>                         2.</a:t>
            </a:r>
            <a:r>
              <a:rPr lang="zh-CN" altLang="zh-CN" sz="2500" smtClean="0"/>
              <a:t>失血性贫血</a:t>
            </a:r>
          </a:p>
          <a:p>
            <a:pPr>
              <a:lnSpc>
                <a:spcPct val="80000"/>
              </a:lnSpc>
            </a:pPr>
            <a:r>
              <a:rPr lang="en-US" altLang="zh-CN" sz="2500" smtClean="0"/>
              <a:t>                                                         </a:t>
            </a:r>
            <a:r>
              <a:rPr lang="zh-CN" altLang="zh-CN" sz="2500" smtClean="0"/>
              <a:t>住院医师：</a:t>
            </a:r>
            <a:r>
              <a:rPr lang="en-US" altLang="zh-CN" sz="2500" smtClean="0"/>
              <a:t> XXX</a:t>
            </a:r>
            <a:endParaRPr lang="zh-CN" altLang="zh-CN" sz="2500" smtClean="0"/>
          </a:p>
          <a:p>
            <a:pPr>
              <a:lnSpc>
                <a:spcPct val="80000"/>
              </a:lnSpc>
            </a:pPr>
            <a:r>
              <a:rPr lang="en-US" altLang="zh-CN" sz="2500" smtClean="0"/>
              <a:t>                                                         </a:t>
            </a:r>
            <a:r>
              <a:rPr lang="zh-CN" altLang="zh-CN" sz="2500" smtClean="0"/>
              <a:t>主治医师：</a:t>
            </a:r>
            <a:r>
              <a:rPr lang="en-US" altLang="zh-CN" sz="2500" smtClean="0"/>
              <a:t> XXX</a:t>
            </a:r>
            <a:endParaRPr lang="zh-CN" altLang="zh-CN" sz="2500" smtClean="0"/>
          </a:p>
          <a:p>
            <a:pPr>
              <a:lnSpc>
                <a:spcPct val="80000"/>
              </a:lnSpc>
            </a:pPr>
            <a:endParaRPr lang="zh-CN" altLang="en-US" sz="25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清代中医内科学的一个巨大成就是温病学说的进一步发展，如叶天士，薛生白，吴鞠通，王孟英等都是对温病学说作出了巨大贡献，他们的著作在中医内科学上出现了新的一页。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清代对丛书的编著更是琳琅满目。以内科为主体的书籍，有《图书集成·医部全录》，《医宗金鉴》，《沈氏尊生书》等对中医内科学的发展，均起到了很大的作用。</a:t>
            </a:r>
          </a:p>
          <a:p>
            <a:r>
              <a:rPr lang="en-US" altLang="zh-CN" smtClean="0"/>
              <a:t> </a:t>
            </a:r>
            <a:endParaRPr lang="zh-CN" altLang="zh-CN" smtClean="0"/>
          </a:p>
          <a:p>
            <a:endParaRPr lang="zh-CN" altLang="en-US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感冒是感受触冒风邪所导致的常见外感疾病，临床表现以鼻塞，流涕，喷嚏，咳嗽，头痛，恶寒，发热，全身不适等为特征。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咳嗽是肺系疾病的主要症候之一，分别言之，有声无痰为咳，有痰无声为嗽，一般多为痰声并见，难于截然分开，故以咳嗽并称。</a:t>
            </a:r>
          </a:p>
          <a:p>
            <a:endParaRPr lang="zh-CN" altLang="en-US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6000" smtClean="0"/>
              <a:t>谢谢大家！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6000" y="1997075"/>
            <a:ext cx="45720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 </a:t>
            </a:r>
            <a:endParaRPr lang="zh-CN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整体观念，辨证论治。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 </a:t>
            </a:r>
            <a:endParaRPr lang="zh-CN" altLang="zh-CN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                   </a:t>
            </a:r>
            <a:r>
              <a:rPr lang="zh-CN" altLang="zh-CN" smtClean="0"/>
              <a:t>外感：《伤寒论》《温病学》</a:t>
            </a:r>
          </a:p>
          <a:p>
            <a:r>
              <a:rPr lang="zh-CN" altLang="zh-CN" smtClean="0"/>
              <a:t>内科范围：</a:t>
            </a:r>
            <a:r>
              <a:rPr lang="en-US" altLang="zh-CN" smtClean="0"/>
              <a:t>        </a:t>
            </a:r>
            <a:r>
              <a:rPr lang="zh-CN" altLang="zh-CN" sz="2400" smtClean="0"/>
              <a:t>伤寒，风温，暑湿，湿温</a:t>
            </a:r>
          </a:p>
          <a:p>
            <a:r>
              <a:rPr lang="en-US" altLang="zh-CN" smtClean="0"/>
              <a:t>                        </a:t>
            </a:r>
            <a:r>
              <a:rPr lang="zh-CN" altLang="zh-CN" smtClean="0"/>
              <a:t>内伤：《金匮要略》等</a:t>
            </a:r>
          </a:p>
          <a:p>
            <a:r>
              <a:rPr lang="en-US" altLang="zh-CN" smtClean="0"/>
              <a:t>                               </a:t>
            </a:r>
            <a:r>
              <a:rPr lang="zh-CN" altLang="zh-CN" sz="2400" smtClean="0"/>
              <a:t>气血津液，经络病变</a:t>
            </a:r>
          </a:p>
          <a:p>
            <a:endParaRPr lang="zh-CN" altLang="en-US" sz="2400" smtClean="0"/>
          </a:p>
        </p:txBody>
      </p:sp>
      <p:sp>
        <p:nvSpPr>
          <p:cNvPr id="15365" name="AutoShape 5"/>
          <p:cNvSpPr>
            <a:spLocks/>
          </p:cNvSpPr>
          <p:nvPr/>
        </p:nvSpPr>
        <p:spPr bwMode="auto">
          <a:xfrm>
            <a:off x="2700338" y="1916113"/>
            <a:ext cx="215900" cy="1225550"/>
          </a:xfrm>
          <a:prstGeom prst="leftBrace">
            <a:avLst>
              <a:gd name="adj1" fmla="val 4730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中医内科学的发展概况</a:t>
            </a:r>
          </a:p>
          <a:p>
            <a:r>
              <a:rPr lang="en-US" altLang="zh-CN" smtClean="0"/>
              <a:t>   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中医病历：</a:t>
            </a:r>
            <a:endParaRPr lang="zh-CN" altLang="en-US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/>
              <a:t>                         </a:t>
            </a:r>
            <a:r>
              <a:rPr lang="zh-CN" altLang="zh-CN" b="1" dirty="0" smtClean="0"/>
              <a:t>入</a:t>
            </a:r>
            <a:r>
              <a:rPr lang="en-US" altLang="zh-CN" b="1" dirty="0" smtClean="0"/>
              <a:t>  </a:t>
            </a:r>
            <a:r>
              <a:rPr lang="zh-CN" altLang="zh-CN" b="1" dirty="0"/>
              <a:t>院</a:t>
            </a:r>
            <a:r>
              <a:rPr lang="en-US" altLang="zh-CN" b="1" dirty="0"/>
              <a:t>  </a:t>
            </a:r>
            <a:r>
              <a:rPr lang="zh-CN" altLang="zh-CN" b="1" dirty="0"/>
              <a:t>记</a:t>
            </a:r>
            <a:r>
              <a:rPr lang="en-US" altLang="zh-CN" b="1" dirty="0"/>
              <a:t>  </a:t>
            </a:r>
            <a:r>
              <a:rPr lang="zh-CN" altLang="zh-CN" b="1" dirty="0"/>
              <a:t>录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姓名：</a:t>
            </a:r>
            <a:r>
              <a:rPr lang="en-US" altLang="zh-CN" dirty="0"/>
              <a:t>XXX                     </a:t>
            </a:r>
            <a:r>
              <a:rPr lang="zh-CN" altLang="zh-CN" dirty="0"/>
              <a:t>出生地：</a:t>
            </a:r>
            <a:r>
              <a:rPr lang="en-US" altLang="zh-CN" dirty="0"/>
              <a:t>XXX     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性别：男</a:t>
            </a:r>
            <a:r>
              <a:rPr lang="en-US" altLang="zh-CN" dirty="0"/>
              <a:t>                      </a:t>
            </a:r>
            <a:r>
              <a:rPr lang="zh-CN" altLang="zh-CN" dirty="0"/>
              <a:t>常住地址：</a:t>
            </a:r>
            <a:r>
              <a:rPr lang="en-US" altLang="zh-CN" dirty="0"/>
              <a:t>XXX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年龄：</a:t>
            </a:r>
            <a:r>
              <a:rPr lang="en-US" altLang="zh-CN" dirty="0"/>
              <a:t>XXX                     </a:t>
            </a:r>
            <a:r>
              <a:rPr lang="zh-CN" altLang="zh-CN" dirty="0"/>
              <a:t>单位：</a:t>
            </a:r>
            <a:r>
              <a:rPr lang="en-US" altLang="zh-CN" dirty="0"/>
              <a:t>XXX 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民族：</a:t>
            </a:r>
            <a:r>
              <a:rPr lang="en-US" altLang="zh-CN" dirty="0"/>
              <a:t>XXX                     </a:t>
            </a:r>
            <a:r>
              <a:rPr lang="zh-CN" altLang="zh-CN" dirty="0"/>
              <a:t>入院时间：</a:t>
            </a:r>
            <a:r>
              <a:rPr lang="en-US" altLang="zh-CN" dirty="0"/>
              <a:t>XXXX 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婚姻状况：已婚</a:t>
            </a:r>
            <a:r>
              <a:rPr lang="en-US" altLang="zh-CN" dirty="0"/>
              <a:t>                </a:t>
            </a:r>
            <a:r>
              <a:rPr lang="zh-CN" altLang="zh-CN" dirty="0"/>
              <a:t>记录时间：</a:t>
            </a:r>
            <a:r>
              <a:rPr lang="en-US" altLang="zh-CN" dirty="0"/>
              <a:t>XXXX  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职业：职员</a:t>
            </a:r>
            <a:r>
              <a:rPr lang="en-US" altLang="zh-CN" dirty="0"/>
              <a:t>                    </a:t>
            </a:r>
            <a:r>
              <a:rPr lang="zh-CN" altLang="zh-CN" dirty="0"/>
              <a:t>病史陈述者：患者本人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/>
              <a:t>发病节气：立夏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zh-CN" sz="2200" smtClean="0"/>
              <a:t>主诉：</a:t>
            </a:r>
            <a:r>
              <a:rPr lang="zh-CN" altLang="en-US" sz="2200" smtClean="0"/>
              <a:t>解</a:t>
            </a:r>
            <a:r>
              <a:rPr lang="zh-CN" altLang="zh-CN" sz="2200" smtClean="0"/>
              <a:t>黑便</a:t>
            </a:r>
            <a:r>
              <a:rPr lang="zh-CN" altLang="en-US" sz="2200" smtClean="0"/>
              <a:t>伴头晕</a:t>
            </a:r>
            <a:r>
              <a:rPr lang="en-US" altLang="zh-CN" sz="2200" smtClean="0"/>
              <a:t>4</a:t>
            </a:r>
            <a:r>
              <a:rPr lang="zh-CN" altLang="zh-CN" sz="2200" smtClean="0"/>
              <a:t>天。</a:t>
            </a:r>
          </a:p>
          <a:p>
            <a:pPr>
              <a:lnSpc>
                <a:spcPct val="80000"/>
              </a:lnSpc>
            </a:pPr>
            <a:r>
              <a:rPr lang="zh-CN" altLang="zh-CN" sz="2200" smtClean="0"/>
              <a:t>现病史：患者于</a:t>
            </a:r>
            <a:r>
              <a:rPr lang="en-US" altLang="zh-CN" sz="2200" smtClean="0"/>
              <a:t>2011</a:t>
            </a:r>
            <a:r>
              <a:rPr lang="zh-CN" altLang="zh-CN" sz="2200" smtClean="0"/>
              <a:t>年</a:t>
            </a:r>
            <a:r>
              <a:rPr lang="en-US" altLang="zh-CN" sz="2200" smtClean="0"/>
              <a:t>4</a:t>
            </a:r>
            <a:r>
              <a:rPr lang="zh-CN" altLang="zh-CN" sz="2200" smtClean="0"/>
              <a:t>月</a:t>
            </a:r>
            <a:r>
              <a:rPr lang="en-US" altLang="zh-CN" sz="2200" smtClean="0"/>
              <a:t>30</a:t>
            </a:r>
            <a:r>
              <a:rPr lang="zh-CN" altLang="zh-CN" sz="2200" smtClean="0"/>
              <a:t>日因感冒自行服用新康泰克胶囊，于</a:t>
            </a:r>
            <a:r>
              <a:rPr lang="en-US" altLang="zh-CN" sz="2200" smtClean="0"/>
              <a:t>5</a:t>
            </a:r>
            <a:r>
              <a:rPr lang="zh-CN" altLang="zh-CN" sz="2200" smtClean="0"/>
              <a:t>月</a:t>
            </a:r>
            <a:r>
              <a:rPr lang="en-US" altLang="zh-CN" sz="2200" smtClean="0"/>
              <a:t>3</a:t>
            </a:r>
            <a:r>
              <a:rPr lang="zh-CN" altLang="zh-CN" sz="2200" smtClean="0"/>
              <a:t>日晚排墨绿色成形大便，量约</a:t>
            </a:r>
            <a:r>
              <a:rPr lang="en-US" altLang="zh-CN" sz="2200" smtClean="0"/>
              <a:t>50</a:t>
            </a:r>
            <a:r>
              <a:rPr lang="zh-CN" altLang="zh-CN" sz="2200" smtClean="0"/>
              <a:t>克，伴上腹部隐痛，恶心</a:t>
            </a:r>
            <a:r>
              <a:rPr lang="en-US" altLang="zh-CN" sz="2200" smtClean="0"/>
              <a:t>, </a:t>
            </a:r>
            <a:r>
              <a:rPr lang="zh-CN" altLang="zh-CN" sz="2200" smtClean="0"/>
              <a:t>头晕，平卧则头晕症状减轻，站立不稳，无天眩地转感。次日上午排黑色软便一次，量约</a:t>
            </a:r>
            <a:r>
              <a:rPr lang="en-US" altLang="zh-CN" sz="2200" smtClean="0"/>
              <a:t>200</a:t>
            </a:r>
            <a:r>
              <a:rPr lang="zh-CN" altLang="zh-CN" sz="2200" smtClean="0"/>
              <a:t>克，伴头晕欲呕，至我院门诊就诊，予补液、奥美拉唑钠针抑酸等处理。</a:t>
            </a:r>
            <a:r>
              <a:rPr lang="en-US" altLang="zh-CN" sz="2200" smtClean="0"/>
              <a:t>5</a:t>
            </a:r>
            <a:r>
              <a:rPr lang="zh-CN" altLang="zh-CN" sz="2200" smtClean="0"/>
              <a:t>月</a:t>
            </a:r>
            <a:r>
              <a:rPr lang="en-US" altLang="zh-CN" sz="2200" smtClean="0"/>
              <a:t>5</a:t>
            </a:r>
            <a:r>
              <a:rPr lang="zh-CN" altLang="zh-CN" sz="2200" smtClean="0"/>
              <a:t>日再排黑色软便约</a:t>
            </a:r>
            <a:r>
              <a:rPr lang="en-US" altLang="zh-CN" sz="2200" smtClean="0"/>
              <a:t>100</a:t>
            </a:r>
            <a:r>
              <a:rPr lang="zh-CN" altLang="zh-CN" sz="2200" smtClean="0"/>
              <a:t>克，收入急诊留观。查血常规（</a:t>
            </a:r>
            <a:r>
              <a:rPr lang="en-US" altLang="zh-CN" sz="2200" smtClean="0"/>
              <a:t>6/5</a:t>
            </a:r>
            <a:r>
              <a:rPr lang="zh-CN" altLang="zh-CN" sz="2200" smtClean="0"/>
              <a:t>凌晨</a:t>
            </a:r>
            <a:r>
              <a:rPr lang="en-US" altLang="zh-CN" sz="2200" smtClean="0"/>
              <a:t>1</a:t>
            </a:r>
            <a:r>
              <a:rPr lang="zh-CN" altLang="zh-CN" sz="2200" smtClean="0"/>
              <a:t>点）：红细胞计数</a:t>
            </a:r>
            <a:r>
              <a:rPr lang="en-US" altLang="zh-CN" sz="2200" smtClean="0"/>
              <a:t>2.5x10e12</a:t>
            </a:r>
            <a:r>
              <a:rPr lang="zh-CN" altLang="zh-CN" sz="2200" smtClean="0"/>
              <a:t>，血红蛋白</a:t>
            </a:r>
            <a:r>
              <a:rPr lang="en-US" altLang="zh-CN" sz="2200" smtClean="0"/>
              <a:t>80g/l</a:t>
            </a:r>
            <a:r>
              <a:rPr lang="zh-CN" altLang="zh-CN" sz="2200" smtClean="0"/>
              <a:t>；血常规（</a:t>
            </a:r>
            <a:r>
              <a:rPr lang="en-US" altLang="zh-CN" sz="2200" smtClean="0"/>
              <a:t>6/5</a:t>
            </a:r>
            <a:r>
              <a:rPr lang="zh-CN" altLang="zh-CN" sz="2200" smtClean="0"/>
              <a:t>上午</a:t>
            </a:r>
            <a:r>
              <a:rPr lang="en-US" altLang="zh-CN" sz="2200" smtClean="0"/>
              <a:t>11</a:t>
            </a:r>
            <a:r>
              <a:rPr lang="zh-CN" altLang="zh-CN" sz="2200" smtClean="0"/>
              <a:t>点）：</a:t>
            </a:r>
            <a:r>
              <a:rPr lang="en-US" altLang="zh-CN" sz="2200" smtClean="0"/>
              <a:t>WBC3.5x10e9</a:t>
            </a:r>
            <a:r>
              <a:rPr lang="zh-CN" altLang="zh-CN" sz="2200" smtClean="0"/>
              <a:t>，红细胞计数</a:t>
            </a:r>
            <a:r>
              <a:rPr lang="en-US" altLang="zh-CN" sz="2200" smtClean="0"/>
              <a:t>2.04x10e12</a:t>
            </a:r>
            <a:r>
              <a:rPr lang="zh-CN" altLang="zh-CN" sz="2200" smtClean="0"/>
              <a:t>，血红蛋白</a:t>
            </a:r>
            <a:r>
              <a:rPr lang="en-US" altLang="zh-CN" sz="2200" smtClean="0"/>
              <a:t>69g/l</a:t>
            </a:r>
            <a:r>
              <a:rPr lang="zh-CN" altLang="zh-CN" sz="2200" smtClean="0"/>
              <a:t>；大便常规：隐血试验（</a:t>
            </a:r>
            <a:r>
              <a:rPr lang="en-US" altLang="zh-CN" sz="2200" smtClean="0"/>
              <a:t>1</a:t>
            </a:r>
            <a:r>
              <a:rPr lang="zh-CN" altLang="zh-CN" sz="2200" smtClean="0"/>
              <a:t>＋）；凝血三项、急诊生化、心酶正常；肝功：</a:t>
            </a:r>
            <a:r>
              <a:rPr lang="en-US" altLang="zh-CN" sz="2200" smtClean="0"/>
              <a:t>LAP17u/l</a:t>
            </a:r>
            <a:r>
              <a:rPr lang="zh-CN" altLang="zh-CN" sz="2200" smtClean="0"/>
              <a:t>，</a:t>
            </a:r>
            <a:r>
              <a:rPr lang="en-US" altLang="zh-CN" sz="2200" smtClean="0"/>
              <a:t>TP54.9g/l</a:t>
            </a:r>
            <a:r>
              <a:rPr lang="zh-CN" altLang="zh-CN" sz="2200" smtClean="0"/>
              <a:t>，</a:t>
            </a:r>
            <a:r>
              <a:rPr lang="en-US" altLang="zh-CN" sz="2200" smtClean="0"/>
              <a:t>ALB34.2g/l</a:t>
            </a:r>
            <a:r>
              <a:rPr lang="zh-CN" altLang="zh-CN" sz="2200" smtClean="0"/>
              <a:t>，</a:t>
            </a:r>
            <a:r>
              <a:rPr lang="en-US" altLang="zh-CN" sz="2200" smtClean="0"/>
              <a:t>ALP33u/l</a:t>
            </a:r>
            <a:r>
              <a:rPr lang="zh-CN" altLang="zh-CN" sz="2200" smtClean="0"/>
              <a:t>，尿素氮</a:t>
            </a:r>
            <a:r>
              <a:rPr lang="en-US" altLang="zh-CN" sz="2200" smtClean="0"/>
              <a:t>2.8mmol/l</a:t>
            </a:r>
            <a:r>
              <a:rPr lang="zh-CN" altLang="zh-CN" sz="2200" smtClean="0"/>
              <a:t>；考虑为急性上消道出血，治疗予抑酸、维持电解质平衡、补液支持为主。未再解黑便，现为求系统治疗，收入我科。无腹痛腹胀，无恶心呕吐，无反酸、烧心，无头晕，无胸闷胸痛，无发热恶寒，无汗出等。入院症见：解黑色大便，口苦口臭，头晕，面色少华，纳眠差，小便赤。</a:t>
            </a:r>
          </a:p>
          <a:p>
            <a:pPr>
              <a:lnSpc>
                <a:spcPct val="80000"/>
              </a:lnSpc>
            </a:pPr>
            <a:endParaRPr lang="zh-CN" altLang="en-US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 smtClean="0"/>
              <a:t>既往史：</a:t>
            </a:r>
            <a:r>
              <a:rPr lang="en-US" altLang="zh-CN" dirty="0" smtClean="0"/>
              <a:t>10</a:t>
            </a:r>
            <a:r>
              <a:rPr lang="zh-CN" altLang="zh-CN" dirty="0" smtClean="0"/>
              <a:t>年前因黑便在海口市</a:t>
            </a:r>
            <a:r>
              <a:rPr lang="en-US" altLang="zh-CN" dirty="0" smtClean="0"/>
              <a:t>XXX</a:t>
            </a:r>
            <a:r>
              <a:rPr lang="zh-CN" altLang="zh-CN" dirty="0" smtClean="0"/>
              <a:t>医院住院，诊断为十二指肠球部溃疡，经好转后治愈出院。</a:t>
            </a:r>
            <a:r>
              <a:rPr lang="en-US" altLang="zh-CN" dirty="0" smtClean="0"/>
              <a:t>2006</a:t>
            </a:r>
            <a:r>
              <a:rPr lang="zh-CN" altLang="zh-CN" dirty="0" smtClean="0"/>
              <a:t>年</a:t>
            </a:r>
            <a:r>
              <a:rPr lang="en-US" altLang="zh-CN" dirty="0" smtClean="0"/>
              <a:t>5</a:t>
            </a:r>
            <a:r>
              <a:rPr lang="zh-CN" altLang="zh-CN" dirty="0" smtClean="0"/>
              <a:t>月、</a:t>
            </a:r>
            <a:r>
              <a:rPr lang="en-US" altLang="zh-CN" dirty="0" smtClean="0"/>
              <a:t>10</a:t>
            </a:r>
            <a:r>
              <a:rPr lang="zh-CN" altLang="zh-CN" dirty="0" smtClean="0"/>
              <a:t>月因排黑便在我院门诊治疗</a:t>
            </a:r>
            <a:r>
              <a:rPr lang="en-US" altLang="zh-CN" dirty="0" smtClean="0"/>
              <a:t>,</a:t>
            </a:r>
            <a:r>
              <a:rPr lang="zh-CN" altLang="zh-CN" dirty="0" smtClean="0"/>
              <a:t>考虑为上消化道出血，经治疗后好转，平素无胃痛。否认肝炎、结核、高血压、糖尿病、心脏病病史。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 smtClean="0"/>
              <a:t>过敏史：对酒精过敏，否认药物过敏史。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 smtClean="0"/>
              <a:t>个人史：出生于海口市，海口市生长，生活环境尚可。无吸烟、饮酒史。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 smtClean="0"/>
              <a:t>婚育史：适年结婚，育有</a:t>
            </a:r>
            <a:r>
              <a:rPr lang="en-US" altLang="zh-CN" dirty="0" smtClean="0"/>
              <a:t>1</a:t>
            </a:r>
            <a:r>
              <a:rPr lang="zh-CN" altLang="zh-CN" dirty="0" smtClean="0"/>
              <a:t>男。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dirty="0" smtClean="0"/>
              <a:t>家族史：父亲有胃穿孔胃大部分切除病史，配偶儿子均体健。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zh-CN" altLang="zh-CN" sz="2400" b="1" smtClean="0"/>
              <a:t>体</a:t>
            </a:r>
            <a:r>
              <a:rPr lang="en-US" altLang="zh-CN" sz="2400" b="1" smtClean="0"/>
              <a:t>  </a:t>
            </a:r>
            <a:r>
              <a:rPr lang="zh-CN" altLang="zh-CN" sz="2400" b="1" smtClean="0"/>
              <a:t>格</a:t>
            </a:r>
            <a:r>
              <a:rPr lang="en-US" altLang="zh-CN" sz="2400" b="1" smtClean="0"/>
              <a:t>  </a:t>
            </a:r>
            <a:r>
              <a:rPr lang="zh-CN" altLang="zh-CN" sz="2400" b="1" smtClean="0"/>
              <a:t>检</a:t>
            </a:r>
            <a:r>
              <a:rPr lang="en-US" altLang="zh-CN" sz="2400" b="1" smtClean="0"/>
              <a:t>  </a:t>
            </a:r>
            <a:r>
              <a:rPr lang="zh-CN" altLang="zh-CN" sz="2400" b="1" smtClean="0"/>
              <a:t>查</a:t>
            </a:r>
          </a:p>
          <a:p>
            <a:pPr>
              <a:lnSpc>
                <a:spcPct val="80000"/>
              </a:lnSpc>
            </a:pPr>
            <a:r>
              <a:rPr lang="en-US" altLang="zh-CN" sz="2000" smtClean="0"/>
              <a:t>T</a:t>
            </a:r>
            <a:r>
              <a:rPr lang="zh-CN" altLang="zh-CN" sz="2000" smtClean="0"/>
              <a:t>：</a:t>
            </a:r>
            <a:r>
              <a:rPr lang="en-US" altLang="zh-CN" sz="2000" smtClean="0"/>
              <a:t>36.2</a:t>
            </a:r>
            <a:r>
              <a:rPr lang="zh-CN" altLang="zh-CN" sz="2000" smtClean="0"/>
              <a:t>℃</a:t>
            </a:r>
            <a:r>
              <a:rPr lang="en-US" altLang="zh-CN" sz="2000" smtClean="0"/>
              <a:t>   P</a:t>
            </a:r>
            <a:r>
              <a:rPr lang="zh-CN" altLang="zh-CN" sz="2000" smtClean="0"/>
              <a:t>：</a:t>
            </a:r>
            <a:r>
              <a:rPr lang="en-US" altLang="zh-CN" sz="2000" smtClean="0"/>
              <a:t>80</a:t>
            </a:r>
            <a:r>
              <a:rPr lang="zh-CN" altLang="zh-CN" sz="2000" smtClean="0"/>
              <a:t>次</a:t>
            </a:r>
            <a:r>
              <a:rPr lang="en-US" altLang="zh-CN" sz="2000" smtClean="0"/>
              <a:t>/</a:t>
            </a:r>
            <a:r>
              <a:rPr lang="zh-CN" altLang="zh-CN" sz="2000" smtClean="0"/>
              <a:t>分</a:t>
            </a:r>
            <a:r>
              <a:rPr lang="en-US" altLang="zh-CN" sz="2000" smtClean="0"/>
              <a:t>   R</a:t>
            </a:r>
            <a:r>
              <a:rPr lang="zh-CN" altLang="zh-CN" sz="2000" smtClean="0"/>
              <a:t>：</a:t>
            </a:r>
            <a:r>
              <a:rPr lang="en-US" altLang="zh-CN" sz="2000" smtClean="0"/>
              <a:t>20</a:t>
            </a:r>
            <a:r>
              <a:rPr lang="zh-CN" altLang="zh-CN" sz="2000" smtClean="0"/>
              <a:t>次</a:t>
            </a:r>
            <a:r>
              <a:rPr lang="en-US" altLang="zh-CN" sz="2000" smtClean="0"/>
              <a:t>/</a:t>
            </a:r>
            <a:r>
              <a:rPr lang="zh-CN" altLang="zh-CN" sz="2000" smtClean="0"/>
              <a:t>分</a:t>
            </a:r>
            <a:r>
              <a:rPr lang="en-US" altLang="zh-CN" sz="2000" smtClean="0"/>
              <a:t>   BP</a:t>
            </a:r>
            <a:r>
              <a:rPr lang="zh-CN" altLang="zh-CN" sz="2000" smtClean="0"/>
              <a:t>：</a:t>
            </a:r>
            <a:r>
              <a:rPr lang="en-US" altLang="zh-CN" sz="2000" smtClean="0"/>
              <a:t>90/62mmHg</a:t>
            </a:r>
            <a:endParaRPr lang="zh-CN" altLang="zh-CN" sz="2000" smtClean="0"/>
          </a:p>
          <a:p>
            <a:pPr>
              <a:lnSpc>
                <a:spcPct val="80000"/>
              </a:lnSpc>
            </a:pPr>
            <a:r>
              <a:rPr lang="zh-CN" altLang="en-US" sz="2000" smtClean="0"/>
              <a:t>      </a:t>
            </a:r>
            <a:r>
              <a:rPr lang="zh-CN" altLang="zh-CN" sz="2000" smtClean="0"/>
              <a:t>神清，精神疲倦，营养一般，发育正常，形体适中，查体合作，对答切题，贫血貌。舌淡红，苔微黄腻，脉细。全身皮肤粘膜未见黄染、皮疹及出血点，浅表淋巴结未及肿大。头颅五官端正，巩膜无黄染，双瞳孔等大等圆，对光反射灵敏，眼睑结膜苍白，外耳道及鼻腔通畅，无脓性分泌物，咽无充血，扁桃体无肿大。颈软，颈静脉无怒张，气管居中，双侧甲状腺无肿大。胸廓对称，双侧呼吸动度一致，双肺叩诊呈清音，双肺呼吸音清，未闻及明显干湿罗音，叩诊心界不大，心率</a:t>
            </a:r>
            <a:r>
              <a:rPr lang="en-US" altLang="zh-CN" sz="2000" smtClean="0"/>
              <a:t>80</a:t>
            </a:r>
            <a:r>
              <a:rPr lang="zh-CN" altLang="zh-CN" sz="2000" smtClean="0"/>
              <a:t>次</a:t>
            </a:r>
            <a:r>
              <a:rPr lang="en-US" altLang="zh-CN" sz="2000" smtClean="0"/>
              <a:t>/</a:t>
            </a:r>
            <a:r>
              <a:rPr lang="zh-CN" altLang="zh-CN" sz="2000" smtClean="0"/>
              <a:t>分，律齐，各瓣膜听诊区未闻及明显病理性杂音。全腹</a:t>
            </a:r>
            <a:r>
              <a:rPr lang="zh-CN" altLang="en-US" sz="2000" smtClean="0"/>
              <a:t>软</a:t>
            </a:r>
            <a:r>
              <a:rPr lang="zh-CN" altLang="zh-CN" sz="2000" smtClean="0"/>
              <a:t>，未见胃肠形及蠕动波，按之软</a:t>
            </a:r>
            <a:r>
              <a:rPr lang="en-US" altLang="zh-CN" sz="2000" smtClean="0"/>
              <a:t>,</a:t>
            </a:r>
            <a:r>
              <a:rPr lang="zh-CN" altLang="zh-CN" sz="2000" smtClean="0"/>
              <a:t>剑突下轻压痛，无反跳痛，肝脾肋下未能触及，肝肾区无叩击痛，振水音（</a:t>
            </a:r>
            <a:r>
              <a:rPr lang="en-US" altLang="zh-CN" sz="2000" smtClean="0"/>
              <a:t>-</a:t>
            </a:r>
            <a:r>
              <a:rPr lang="zh-CN" altLang="zh-CN" sz="2000" smtClean="0"/>
              <a:t>），移动性浊音（－），肠鸣音约</a:t>
            </a:r>
            <a:r>
              <a:rPr lang="en-US" altLang="zh-CN" sz="2000" smtClean="0"/>
              <a:t>10</a:t>
            </a:r>
            <a:r>
              <a:rPr lang="zh-CN" altLang="zh-CN" sz="2000" smtClean="0"/>
              <a:t>次</a:t>
            </a:r>
            <a:r>
              <a:rPr lang="en-US" altLang="zh-CN" sz="2000" smtClean="0"/>
              <a:t>/</a:t>
            </a:r>
            <a:r>
              <a:rPr lang="zh-CN" altLang="zh-CN" sz="2000" smtClean="0"/>
              <a:t>分。脊柱无畸形，关节无红肿，无发热，双下肢未见浮肿。四肢肌力、肌张力正常，生理反射存在，病理反射未引出。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1261</Words>
  <Application>Microsoft Office PowerPoint</Application>
  <PresentationFormat>全屏显示(4:3)</PresentationFormat>
  <Paragraphs>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Calibri</vt:lpstr>
      <vt:lpstr>宋体</vt:lpstr>
      <vt:lpstr>Arial</vt:lpstr>
      <vt:lpstr>Office 主题</vt:lpstr>
      <vt:lpstr>中医内科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jx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中医内科</dc:title>
  <dc:creator>jx</dc:creator>
  <cp:lastModifiedBy>雨林木风</cp:lastModifiedBy>
  <cp:revision>2</cp:revision>
  <dcterms:created xsi:type="dcterms:W3CDTF">2012-08-11T23:32:22Z</dcterms:created>
  <dcterms:modified xsi:type="dcterms:W3CDTF">2012-08-12T04:13:24Z</dcterms:modified>
</cp:coreProperties>
</file>